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2CDD2"/>
    <a:srgbClr val="FF3300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8333" autoAdjust="0"/>
    <p:restoredTop sz="94660"/>
  </p:normalViewPr>
  <p:slideViewPr>
    <p:cSldViewPr>
      <p:cViewPr varScale="1">
        <p:scale>
          <a:sx n="87" d="100"/>
          <a:sy n="87" d="100"/>
        </p:scale>
        <p:origin x="96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4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64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049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415790"/>
            <a:ext cx="5486400" cy="4183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967"/>
            <a:ext cx="2971800" cy="464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829967"/>
            <a:ext cx="2971800" cy="464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9BEB3298-0693-4362-83DF-D9148F43226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3992314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5" name="Picture 13" descr="1089h951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05000" y="1371600"/>
            <a:ext cx="6324600" cy="2438400"/>
          </a:xfrm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txBody>
          <a:bodyPr/>
          <a:lstStyle>
            <a:lvl1pPr algn="ctr">
              <a:defRPr sz="3600" b="0"/>
            </a:lvl1pPr>
          </a:lstStyle>
          <a:p>
            <a:pPr lvl="0"/>
            <a:r>
              <a:rPr lang="en-US" altLang="en-US" noProof="0" dirty="0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905000" y="4267200"/>
            <a:ext cx="5791200" cy="1600200"/>
          </a:xfrm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txBody>
          <a:bodyPr/>
          <a:lstStyle>
            <a:lvl1pPr marL="0" indent="0" algn="ctr">
              <a:buFontTx/>
              <a:buNone/>
              <a:defRPr sz="3200" b="0"/>
            </a:lvl1pPr>
          </a:lstStyle>
          <a:p>
            <a:pPr lvl="0"/>
            <a:r>
              <a:rPr lang="en-US" altLang="en-US" noProof="0" dirty="0" smtClean="0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00" y="685800"/>
            <a:ext cx="6477000" cy="11430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28800" y="2057400"/>
            <a:ext cx="6553200" cy="39624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en-US"/>
              <a:t>Free powerpoint template: www.brainybetty.com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D2C8DD-CACC-43F0-A431-9A0429BAC93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28010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w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2" name="Picture 18" descr="1089h951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85800"/>
            <a:ext cx="7924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3400" y="2057400"/>
            <a:ext cx="7848600" cy="396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613525"/>
            <a:ext cx="21336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chemeClr val="bg1"/>
                </a:solidFill>
                <a:latin typeface="Verdana" panose="020B0604030504040204" pitchFamily="34" charset="0"/>
              </a:defRPr>
            </a:lvl1pPr>
          </a:lstStyle>
          <a:p>
            <a:endParaRPr lang="en-US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286000" y="6629400"/>
            <a:ext cx="487680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solidFill>
                  <a:schemeClr val="bg1"/>
                </a:solidFill>
                <a:latin typeface="Verdana" panose="020B0604030504040204" pitchFamily="34" charset="0"/>
              </a:defRPr>
            </a:lvl1pPr>
          </a:lstStyle>
          <a:p>
            <a:r>
              <a:rPr lang="en-US" altLang="en-US"/>
              <a:t>Free powerpoint template: www.brainybetty.com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620000" y="6553200"/>
            <a:ext cx="1524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chemeClr val="bg1"/>
                </a:solidFill>
                <a:latin typeface="Verdana" panose="020B0604030504040204" pitchFamily="34" charset="0"/>
              </a:defRPr>
            </a:lvl1pPr>
          </a:lstStyle>
          <a:p>
            <a:fld id="{3D2DECE8-3D2E-441E-8440-E1EB38E4D6F7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4800" b="1" kern="12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800" b="1">
          <a:solidFill>
            <a:schemeClr val="bg1"/>
          </a:solidFill>
          <a:latin typeface="Rage Italic" panose="03070502040507070304" pitchFamily="66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800" b="1">
          <a:solidFill>
            <a:schemeClr val="bg1"/>
          </a:solidFill>
          <a:latin typeface="Rage Italic" panose="03070502040507070304" pitchFamily="66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800" b="1">
          <a:solidFill>
            <a:schemeClr val="bg1"/>
          </a:solidFill>
          <a:latin typeface="Rage Italic" panose="03070502040507070304" pitchFamily="66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800" b="1">
          <a:solidFill>
            <a:schemeClr val="bg1"/>
          </a:solidFill>
          <a:latin typeface="Rage Italic" panose="03070502040507070304" pitchFamily="66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800" b="1">
          <a:solidFill>
            <a:schemeClr val="bg1"/>
          </a:solidFill>
          <a:latin typeface="Rage Italic" panose="03070502040507070304" pitchFamily="66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800" b="1">
          <a:solidFill>
            <a:schemeClr val="bg1"/>
          </a:solidFill>
          <a:latin typeface="Rage Italic" panose="03070502040507070304" pitchFamily="66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800" b="1">
          <a:solidFill>
            <a:schemeClr val="bg1"/>
          </a:solidFill>
          <a:latin typeface="Rage Italic" panose="03070502040507070304" pitchFamily="66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800" b="1">
          <a:solidFill>
            <a:schemeClr val="bg1"/>
          </a:solidFill>
          <a:latin typeface="Rage Italic" panose="03070502040507070304" pitchFamily="66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bg1"/>
        </a:buClr>
        <a:buChar char="•"/>
        <a:defRPr sz="44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bg1"/>
        </a:buClr>
        <a:buChar char="–"/>
        <a:defRPr sz="40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bg1"/>
        </a:buClr>
        <a:buChar char="•"/>
        <a:defRPr sz="36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bg1"/>
        </a:buClr>
        <a:buChar char="–"/>
        <a:defRPr sz="32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bg1"/>
        </a:buClr>
        <a:buChar char="»"/>
        <a:defRPr sz="32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4"/>
          <p:cNvSpPr>
            <a:spLocks noGrp="1" noChangeArrowheads="1"/>
          </p:cNvSpPr>
          <p:nvPr>
            <p:ph type="ctrTitle"/>
          </p:nvPr>
        </p:nvSpPr>
        <p:spPr>
          <a:xfrm>
            <a:off x="1404651" y="1371600"/>
            <a:ext cx="6324600" cy="2438400"/>
          </a:xfrm>
        </p:spPr>
        <p:txBody>
          <a:bodyPr/>
          <a:lstStyle/>
          <a:p>
            <a:r>
              <a:rPr lang="en-US" altLang="en-US" sz="4000" b="1" dirty="0" smtClean="0"/>
              <a:t>Forensic Anthropology</a:t>
            </a:r>
            <a:endParaRPr lang="en-US" altLang="en-US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66900" y="152400"/>
            <a:ext cx="6477000" cy="1143000"/>
          </a:xfrm>
        </p:spPr>
        <p:txBody>
          <a:bodyPr/>
          <a:lstStyle/>
          <a:p>
            <a:r>
              <a:rPr lang="en-US" dirty="0" smtClean="0"/>
              <a:t>Post-mortem data, PMD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44040" y="1066800"/>
            <a:ext cx="6553200" cy="5181600"/>
          </a:xfrm>
        </p:spPr>
        <p:txBody>
          <a:bodyPr/>
          <a:lstStyle/>
          <a:p>
            <a:r>
              <a:rPr lang="en-US" sz="2800" dirty="0" smtClean="0"/>
              <a:t>Includes the following types of information:</a:t>
            </a:r>
          </a:p>
          <a:p>
            <a:pPr lvl="1"/>
            <a:r>
              <a:rPr lang="en-US" sz="2000" dirty="0" smtClean="0"/>
              <a:t>General information about the remains</a:t>
            </a:r>
          </a:p>
          <a:p>
            <a:pPr lvl="2"/>
            <a:r>
              <a:rPr lang="en-US" sz="2000" dirty="0" smtClean="0"/>
              <a:t>Age range, sex, height, </a:t>
            </a:r>
            <a:r>
              <a:rPr lang="en-US" sz="2000" dirty="0" err="1" smtClean="0"/>
              <a:t>etc</a:t>
            </a:r>
            <a:endParaRPr lang="en-US" sz="2000" dirty="0" smtClean="0"/>
          </a:p>
          <a:p>
            <a:pPr lvl="1"/>
            <a:r>
              <a:rPr lang="en-US" sz="2400" dirty="0" smtClean="0"/>
              <a:t>Medical and dental facts</a:t>
            </a:r>
          </a:p>
          <a:p>
            <a:pPr lvl="2"/>
            <a:r>
              <a:rPr lang="en-US" sz="2000" dirty="0" smtClean="0"/>
              <a:t>Signs of old bone fractures, evidence of surgery, condition of teeth and presence of dental work such as crowns/fillings</a:t>
            </a:r>
          </a:p>
          <a:p>
            <a:pPr lvl="1"/>
            <a:r>
              <a:rPr lang="en-US" dirty="0" smtClean="0"/>
              <a:t>Trauma and post-mortem damage to remains</a:t>
            </a:r>
          </a:p>
          <a:p>
            <a:pPr lvl="2"/>
            <a:r>
              <a:rPr lang="en-US" sz="2000" dirty="0" smtClean="0"/>
              <a:t>Both intentional and accidental</a:t>
            </a:r>
          </a:p>
          <a:p>
            <a:pPr lvl="1"/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en-US" smtClean="0"/>
              <a:t>Free powerpoint template: www.brainybetty.com</a:t>
            </a:r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2C8DD-CACC-43F0-A431-9A0429BAC936}" type="slidenum">
              <a:rPr lang="en-US" altLang="en-US" smtClean="0"/>
              <a:pPr/>
              <a:t>10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98025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28800" y="685800"/>
            <a:ext cx="6553200" cy="5334000"/>
          </a:xfrm>
        </p:spPr>
        <p:txBody>
          <a:bodyPr/>
          <a:lstStyle/>
          <a:p>
            <a:pPr lvl="1"/>
            <a:r>
              <a:rPr lang="en-US" dirty="0" smtClean="0"/>
              <a:t>Fingerprint information</a:t>
            </a:r>
          </a:p>
          <a:p>
            <a:pPr lvl="1"/>
            <a:r>
              <a:rPr lang="en-US" dirty="0" smtClean="0"/>
              <a:t>DNA data</a:t>
            </a:r>
          </a:p>
          <a:p>
            <a:pPr lvl="1"/>
            <a:r>
              <a:rPr lang="en-US" dirty="0" smtClean="0"/>
              <a:t>Clothes and personal items found with the remains</a:t>
            </a:r>
          </a:p>
          <a:p>
            <a:pPr lvl="1"/>
            <a:r>
              <a:rPr lang="en-US" dirty="0" smtClean="0"/>
              <a:t>Circumstantial evidence about the remains</a:t>
            </a:r>
          </a:p>
          <a:p>
            <a:pPr lvl="2"/>
            <a:r>
              <a:rPr lang="en-US" dirty="0" smtClean="0"/>
              <a:t>Where they were found, how they came to be in that location, witness testimony, </a:t>
            </a:r>
            <a:r>
              <a:rPr lang="en-US" dirty="0" err="1" smtClean="0"/>
              <a:t>etc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en-US" smtClean="0"/>
              <a:t>Free powerpoint template: www.brainybetty.com</a:t>
            </a:r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2C8DD-CACC-43F0-A431-9A0429BAC936}" type="slidenum">
              <a:rPr lang="en-US" altLang="en-US" smtClean="0"/>
              <a:pPr/>
              <a:t>11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9914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89760" y="381000"/>
            <a:ext cx="6477000" cy="1143000"/>
          </a:xfrm>
        </p:spPr>
        <p:txBody>
          <a:bodyPr/>
          <a:lstStyle/>
          <a:p>
            <a:r>
              <a:rPr lang="en-US" dirty="0" smtClean="0"/>
              <a:t>Step 2: AMD-PMD Matching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219200"/>
            <a:ext cx="6781800" cy="4800600"/>
          </a:xfrm>
        </p:spPr>
        <p:txBody>
          <a:bodyPr/>
          <a:lstStyle/>
          <a:p>
            <a:r>
              <a:rPr lang="en-US" sz="2400" dirty="0" smtClean="0"/>
              <a:t>The greater the number of matching characteristics between the AMD and PMD, the greater the likelihood that the remains are indeed what they are believed to be.</a:t>
            </a:r>
          </a:p>
          <a:p>
            <a:r>
              <a:rPr lang="en-US" sz="2400" dirty="0" smtClean="0"/>
              <a:t>ID is typically made when the AMD and PMD match in enough detail to conclude that they are from the same individual to the exclusion of all other reasonable possibilities.</a:t>
            </a:r>
            <a:endParaRPr lang="en-US" sz="24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en-US" smtClean="0"/>
              <a:t>Free powerpoint template: www.brainybetty.com</a:t>
            </a:r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2C8DD-CACC-43F0-A431-9A0429BAC936}" type="slidenum">
              <a:rPr lang="en-US" altLang="en-US" smtClean="0"/>
              <a:pPr/>
              <a:t>12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04924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47800" y="685800"/>
            <a:ext cx="6934200" cy="5334000"/>
          </a:xfrm>
        </p:spPr>
        <p:txBody>
          <a:bodyPr/>
          <a:lstStyle/>
          <a:p>
            <a:r>
              <a:rPr lang="en-US" sz="2400" dirty="0" smtClean="0"/>
              <a:t>Discriminating scientific means of identification may be conclusive to a degree that would be considered beyond reasonable doubt in most legal contexts.</a:t>
            </a:r>
          </a:p>
          <a:p>
            <a:r>
              <a:rPr lang="en-US" sz="2400" dirty="0" smtClean="0"/>
              <a:t>These means include:</a:t>
            </a:r>
          </a:p>
          <a:p>
            <a:pPr lvl="1"/>
            <a:r>
              <a:rPr lang="en-US" sz="2000" dirty="0" smtClean="0"/>
              <a:t>Matching ante-mortem and post-mortem dental data</a:t>
            </a:r>
          </a:p>
          <a:p>
            <a:pPr lvl="1"/>
            <a:r>
              <a:rPr lang="en-US" sz="2000" dirty="0" smtClean="0"/>
              <a:t>Matching ante-mortem and post-mortem fingerprints</a:t>
            </a:r>
          </a:p>
          <a:p>
            <a:pPr lvl="1"/>
            <a:r>
              <a:rPr lang="en-US" sz="2000" dirty="0" smtClean="0"/>
              <a:t>Matching identifiers such as skeletal X-rays, surgical implants or prostheses</a:t>
            </a:r>
          </a:p>
          <a:p>
            <a:pPr lvl="1"/>
            <a:r>
              <a:rPr lang="en-US" sz="2000" dirty="0" smtClean="0"/>
              <a:t>Matching DNA profiles with reference samples</a:t>
            </a:r>
            <a:endParaRPr lang="en-US" sz="20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en-US" smtClean="0"/>
              <a:t>Free powerpoint template: www.brainybetty.com</a:t>
            </a:r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2C8DD-CACC-43F0-A431-9A0429BAC936}" type="slidenum">
              <a:rPr lang="en-US" altLang="en-US" smtClean="0"/>
              <a:pPr/>
              <a:t>13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95936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Final Step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28800" y="1676400"/>
            <a:ext cx="6553200" cy="4343400"/>
          </a:xfrm>
        </p:spPr>
        <p:txBody>
          <a:bodyPr/>
          <a:lstStyle/>
          <a:p>
            <a:r>
              <a:rPr lang="en-US" sz="2800" dirty="0" smtClean="0"/>
              <a:t>Consolidation of all available data so that one set of remains is conclusively matched with one missing person</a:t>
            </a:r>
          </a:p>
          <a:p>
            <a:pPr lvl="1"/>
            <a:r>
              <a:rPr lang="en-US" sz="2400" dirty="0" smtClean="0"/>
              <a:t>Field data, AMD-PMD matching data, </a:t>
            </a:r>
            <a:r>
              <a:rPr lang="en-US" sz="2400" dirty="0" err="1" smtClean="0"/>
              <a:t>etc</a:t>
            </a:r>
            <a:endParaRPr lang="en-US" sz="2400" dirty="0" smtClean="0"/>
          </a:p>
          <a:p>
            <a:r>
              <a:rPr lang="en-US" sz="2800" dirty="0" smtClean="0"/>
              <a:t>A reasonable explanation of discrepancies between the AMD and PMD should be provided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en-US" smtClean="0"/>
              <a:t>Free powerpoint template: www.brainybetty.com</a:t>
            </a:r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2C8DD-CACC-43F0-A431-9A0429BAC936}" type="slidenum">
              <a:rPr lang="en-US" altLang="en-US" smtClean="0"/>
              <a:pPr/>
              <a:t>14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13605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838200"/>
            <a:ext cx="7086600" cy="5181600"/>
          </a:xfrm>
        </p:spPr>
        <p:txBody>
          <a:bodyPr/>
          <a:lstStyle/>
          <a:p>
            <a:r>
              <a:rPr lang="en-US" dirty="0" smtClean="0"/>
              <a:t>As a general rule, the more reliable, complete, detailed and specific the data, the better the chances of correctly identifying the remains.</a:t>
            </a:r>
          </a:p>
          <a:p>
            <a:endParaRPr lang="en-US" dirty="0"/>
          </a:p>
          <a:p>
            <a:endParaRPr lang="en-US" dirty="0" smtClean="0"/>
          </a:p>
          <a:p>
            <a:pPr marL="0" indent="0" algn="ctr">
              <a:buNone/>
            </a:pPr>
            <a:r>
              <a:rPr lang="en-US" dirty="0" smtClean="0"/>
              <a:t>https://www.icrc.org/eng/assets/files/publications/icrc-002-4154.pdf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en-US" smtClean="0"/>
              <a:t>Free powerpoint template: www.brainybetty.com</a:t>
            </a:r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2C8DD-CACC-43F0-A431-9A0429BAC936}" type="slidenum">
              <a:rPr lang="en-US" altLang="en-US" smtClean="0"/>
              <a:pPr/>
              <a:t>15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36287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en-US"/>
              <a:t>Free powerpoint template: www.brainybetty.com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02F903-602B-4150-B582-BD9E6A842C21}" type="slidenum">
              <a:rPr lang="en-US" altLang="en-US"/>
              <a:pPr/>
              <a:t>2</a:t>
            </a:fld>
            <a:endParaRPr lang="en-US" altLang="en-US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Identification of Human Remains</a:t>
            </a:r>
            <a:endParaRPr lang="en-US" altLang="en-US" dirty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 smtClean="0"/>
              <a:t>Important for both legal and humanitarian reasons</a:t>
            </a:r>
            <a:endParaRPr lang="en-US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00" y="495300"/>
            <a:ext cx="6477000" cy="1143000"/>
          </a:xfrm>
        </p:spPr>
        <p:txBody>
          <a:bodyPr/>
          <a:lstStyle/>
          <a:p>
            <a:r>
              <a:rPr lang="en-US" dirty="0" smtClean="0"/>
              <a:t>Lines of Investigation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28800" y="1295400"/>
            <a:ext cx="6553200" cy="4419600"/>
          </a:xfrm>
        </p:spPr>
        <p:txBody>
          <a:bodyPr/>
          <a:lstStyle/>
          <a:p>
            <a:r>
              <a:rPr lang="en-US" dirty="0" smtClean="0"/>
              <a:t>Trace the whereabouts of that person once he/she has been reported missing</a:t>
            </a:r>
          </a:p>
          <a:p>
            <a:r>
              <a:rPr lang="en-US" dirty="0" smtClean="0"/>
              <a:t>Forensic identification of remains</a:t>
            </a:r>
          </a:p>
          <a:p>
            <a:pPr lvl="1"/>
            <a:r>
              <a:rPr lang="en-US" dirty="0" smtClean="0"/>
              <a:t>Is a legal determination</a:t>
            </a:r>
          </a:p>
          <a:p>
            <a:pPr lvl="1"/>
            <a:r>
              <a:rPr lang="en-US" dirty="0" smtClean="0"/>
              <a:t>Based on scientific matching of information</a:t>
            </a:r>
          </a:p>
          <a:p>
            <a:pPr lvl="1"/>
            <a:r>
              <a:rPr lang="en-US" dirty="0" smtClean="0"/>
              <a:t>Takes into consideration all available scientific and contextual evidence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en-US" smtClean="0"/>
              <a:t>Free powerpoint template: www.brainybetty.com</a:t>
            </a:r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2C8DD-CACC-43F0-A431-9A0429BAC936}" type="slidenum">
              <a:rPr lang="en-US" altLang="en-US" smtClean="0"/>
              <a:pPr/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5457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00" y="340360"/>
            <a:ext cx="6477000" cy="1143000"/>
          </a:xfrm>
        </p:spPr>
        <p:txBody>
          <a:bodyPr/>
          <a:lstStyle/>
          <a:p>
            <a:r>
              <a:rPr lang="en-US" dirty="0" smtClean="0"/>
              <a:t>Ante-mortem data, AMD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143000"/>
            <a:ext cx="6781800" cy="4267200"/>
          </a:xfrm>
        </p:spPr>
        <p:txBody>
          <a:bodyPr/>
          <a:lstStyle/>
          <a:p>
            <a:r>
              <a:rPr lang="en-US" sz="2800" dirty="0" smtClean="0"/>
              <a:t>Information pertaining to the person before he/she went missing</a:t>
            </a:r>
          </a:p>
          <a:p>
            <a:r>
              <a:rPr lang="en-US" sz="2800" dirty="0" smtClean="0"/>
              <a:t>Can be </a:t>
            </a:r>
            <a:r>
              <a:rPr lang="en-US" sz="2800" smtClean="0"/>
              <a:t>obtained from </a:t>
            </a:r>
            <a:r>
              <a:rPr lang="en-US" sz="2800" dirty="0" smtClean="0"/>
              <a:t>family, friends, and colleagues</a:t>
            </a:r>
          </a:p>
          <a:p>
            <a:r>
              <a:rPr lang="en-US" sz="2800" dirty="0" smtClean="0"/>
              <a:t>Includes</a:t>
            </a:r>
          </a:p>
          <a:p>
            <a:pPr lvl="1"/>
            <a:r>
              <a:rPr lang="en-US" sz="2400" dirty="0" smtClean="0"/>
              <a:t>General personal information</a:t>
            </a:r>
          </a:p>
          <a:p>
            <a:pPr lvl="2"/>
            <a:r>
              <a:rPr lang="en-US" sz="2000" dirty="0" smtClean="0"/>
              <a:t>Name, age, address, place or work, marital status, etc.</a:t>
            </a:r>
          </a:p>
          <a:p>
            <a:pPr lvl="1"/>
            <a:r>
              <a:rPr lang="en-US" sz="2400" dirty="0" smtClean="0"/>
              <a:t>Physical appearance</a:t>
            </a:r>
          </a:p>
          <a:p>
            <a:pPr lvl="2"/>
            <a:r>
              <a:rPr lang="en-US" sz="2000" dirty="0" smtClean="0"/>
              <a:t>Height, weight, eye/hair color, </a:t>
            </a:r>
            <a:r>
              <a:rPr lang="en-US" sz="2000" dirty="0" err="1" smtClean="0"/>
              <a:t>etc</a:t>
            </a:r>
            <a:endParaRPr lang="en-US" sz="2000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en-US" smtClean="0"/>
              <a:t>Free powerpoint template: www.brainybetty.com</a:t>
            </a:r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2C8DD-CACC-43F0-A431-9A0429BAC936}" type="slidenum">
              <a:rPr lang="en-US" altLang="en-US" smtClean="0"/>
              <a:pPr/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49290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609600"/>
            <a:ext cx="6781800" cy="5410200"/>
          </a:xfrm>
        </p:spPr>
        <p:txBody>
          <a:bodyPr/>
          <a:lstStyle/>
          <a:p>
            <a:pPr lvl="1"/>
            <a:r>
              <a:rPr lang="en-US" sz="2400" dirty="0" smtClean="0"/>
              <a:t>Medical and dental history </a:t>
            </a:r>
          </a:p>
          <a:p>
            <a:pPr lvl="2"/>
            <a:r>
              <a:rPr lang="en-US" sz="2000" dirty="0" smtClean="0"/>
              <a:t>Fractures, diseases, missing teeth, dentals crowns, fillings, </a:t>
            </a:r>
            <a:r>
              <a:rPr lang="en-US" sz="2000" dirty="0" err="1" smtClean="0"/>
              <a:t>etc</a:t>
            </a:r>
            <a:endParaRPr lang="en-US" sz="2000" dirty="0" smtClean="0"/>
          </a:p>
          <a:p>
            <a:pPr lvl="1"/>
            <a:r>
              <a:rPr lang="en-US" sz="2400" dirty="0" smtClean="0"/>
              <a:t>Distinguishing features</a:t>
            </a:r>
          </a:p>
          <a:p>
            <a:pPr lvl="2"/>
            <a:r>
              <a:rPr lang="en-US" sz="2000" dirty="0" smtClean="0"/>
              <a:t>Habits [smoking], scars, tattoos, birthmarks, </a:t>
            </a:r>
            <a:r>
              <a:rPr lang="en-US" sz="2000" dirty="0" err="1" smtClean="0"/>
              <a:t>etc</a:t>
            </a:r>
            <a:endParaRPr lang="en-US" sz="2000" dirty="0" smtClean="0"/>
          </a:p>
          <a:p>
            <a:pPr lvl="1"/>
            <a:r>
              <a:rPr lang="en-US" sz="2400" dirty="0" smtClean="0"/>
              <a:t>Clothes or other personal items the missing person was wearing or carrying when he/she was last seen</a:t>
            </a:r>
          </a:p>
          <a:p>
            <a:pPr lvl="1"/>
            <a:r>
              <a:rPr lang="en-US" sz="2400" dirty="0" smtClean="0"/>
              <a:t>Any circumstances related to the disappearance</a:t>
            </a:r>
          </a:p>
          <a:p>
            <a:pPr lvl="1"/>
            <a:r>
              <a:rPr lang="en-US" sz="2400" dirty="0" smtClean="0"/>
              <a:t>Biological samples</a:t>
            </a:r>
          </a:p>
          <a:p>
            <a:pPr lvl="2"/>
            <a:r>
              <a:rPr lang="en-US" sz="2000" dirty="0" smtClean="0"/>
              <a:t>From family, and from missing person (if possible)</a:t>
            </a:r>
            <a:endParaRPr lang="en-US" sz="20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en-US" smtClean="0"/>
              <a:t>Free powerpoint template: www.brainybetty.com</a:t>
            </a:r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2C8DD-CACC-43F0-A431-9A0429BAC936}" type="slidenum">
              <a:rPr lang="en-US" altLang="en-US" smtClean="0"/>
              <a:pPr/>
              <a:t>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1479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00" y="304800"/>
            <a:ext cx="6477000" cy="1143000"/>
          </a:xfrm>
        </p:spPr>
        <p:txBody>
          <a:bodyPr/>
          <a:lstStyle/>
          <a:p>
            <a:r>
              <a:rPr lang="en-US" dirty="0" smtClean="0"/>
              <a:t>Recovery of remains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990600"/>
            <a:ext cx="6553200" cy="4267200"/>
          </a:xfrm>
        </p:spPr>
        <p:txBody>
          <a:bodyPr/>
          <a:lstStyle/>
          <a:p>
            <a:r>
              <a:rPr lang="en-US" sz="2000" dirty="0" smtClean="0"/>
              <a:t>Ideally would be done by a forensic archeologist</a:t>
            </a:r>
          </a:p>
          <a:p>
            <a:r>
              <a:rPr lang="en-US" sz="2000" dirty="0" smtClean="0"/>
              <a:t>Some things made possible by proper recovery include:</a:t>
            </a:r>
          </a:p>
          <a:p>
            <a:pPr lvl="1"/>
            <a:r>
              <a:rPr lang="en-US" sz="2000" dirty="0" smtClean="0"/>
              <a:t>The recovery of all biological and associated physical evidence</a:t>
            </a:r>
          </a:p>
          <a:p>
            <a:pPr lvl="1"/>
            <a:r>
              <a:rPr lang="en-US" sz="2000" dirty="0" smtClean="0"/>
              <a:t>Less mixing when the remains of several individuals are found together at the same site</a:t>
            </a:r>
          </a:p>
          <a:p>
            <a:pPr lvl="1"/>
            <a:r>
              <a:rPr lang="en-US" sz="2000" dirty="0" smtClean="0"/>
              <a:t>Identification of disturbed graves and differentiation between primary and secondary burials</a:t>
            </a:r>
          </a:p>
          <a:p>
            <a:pPr lvl="1"/>
            <a:r>
              <a:rPr lang="en-US" sz="2000" dirty="0" smtClean="0"/>
              <a:t>Less post-mortem damage to the remains</a:t>
            </a:r>
          </a:p>
          <a:p>
            <a:pPr lvl="1"/>
            <a:r>
              <a:rPr lang="en-US" sz="2000" dirty="0" smtClean="0"/>
              <a:t>Proper documentation of findings</a:t>
            </a:r>
          </a:p>
          <a:p>
            <a:r>
              <a:rPr lang="en-US" sz="2000" dirty="0" smtClean="0"/>
              <a:t>Archeological methods are destructive and irreversible</a:t>
            </a:r>
          </a:p>
          <a:p>
            <a:pPr lvl="1"/>
            <a:r>
              <a:rPr lang="en-US" sz="2000" dirty="0" smtClean="0"/>
              <a:t>Once the recovery process is done, the site is lost forever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en-US" smtClean="0"/>
              <a:t>Free powerpoint template: www.brainybetty.com</a:t>
            </a:r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2C8DD-CACC-43F0-A431-9A0429BAC936}" type="slidenum">
              <a:rPr lang="en-US" altLang="en-US" smtClean="0"/>
              <a:pPr/>
              <a:t>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81633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6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228600"/>
            <a:ext cx="6477000" cy="1143000"/>
          </a:xfrm>
        </p:spPr>
        <p:txBody>
          <a:bodyPr/>
          <a:lstStyle/>
          <a:p>
            <a:r>
              <a:rPr lang="en-US" dirty="0" smtClean="0"/>
              <a:t>Recovery of Remains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28800" y="1143000"/>
            <a:ext cx="6553200" cy="4953000"/>
          </a:xfrm>
        </p:spPr>
        <p:txBody>
          <a:bodyPr/>
          <a:lstStyle/>
          <a:p>
            <a:r>
              <a:rPr lang="en-US" sz="2800" dirty="0" smtClean="0"/>
              <a:t>Three main phases:</a:t>
            </a:r>
          </a:p>
          <a:p>
            <a:pPr lvl="1"/>
            <a:r>
              <a:rPr lang="en-US" sz="2400" dirty="0" smtClean="0">
                <a:solidFill>
                  <a:srgbClr val="FF0000"/>
                </a:solidFill>
              </a:rPr>
              <a:t>Locating </a:t>
            </a:r>
            <a:r>
              <a:rPr lang="en-US" sz="2400" dirty="0" smtClean="0"/>
              <a:t>the remains</a:t>
            </a:r>
          </a:p>
          <a:p>
            <a:pPr lvl="1"/>
            <a:r>
              <a:rPr lang="en-US" sz="2400" dirty="0" smtClean="0">
                <a:solidFill>
                  <a:srgbClr val="FF0000"/>
                </a:solidFill>
              </a:rPr>
              <a:t>Mapping</a:t>
            </a:r>
            <a:r>
              <a:rPr lang="en-US" sz="2400" dirty="0" smtClean="0"/>
              <a:t> the remains and the entire site and </a:t>
            </a:r>
            <a:r>
              <a:rPr lang="en-US" sz="2400" dirty="0" smtClean="0">
                <a:solidFill>
                  <a:srgbClr val="FF0000"/>
                </a:solidFill>
              </a:rPr>
              <a:t>documenting</a:t>
            </a:r>
            <a:r>
              <a:rPr lang="en-US" sz="2400" dirty="0" smtClean="0"/>
              <a:t> all relevant information</a:t>
            </a:r>
          </a:p>
          <a:p>
            <a:pPr lvl="2"/>
            <a:r>
              <a:rPr lang="en-US" sz="2000" dirty="0" smtClean="0"/>
              <a:t>Make it possible to re-create the site, if needed</a:t>
            </a:r>
          </a:p>
          <a:p>
            <a:pPr lvl="2"/>
            <a:r>
              <a:rPr lang="en-US" sz="2000" dirty="0" smtClean="0"/>
              <a:t>Creates a “hard copy” map for evidentiary, archival and analytical purposes</a:t>
            </a:r>
          </a:p>
          <a:p>
            <a:pPr lvl="1"/>
            <a:r>
              <a:rPr lang="en-US" sz="2400" dirty="0" smtClean="0">
                <a:solidFill>
                  <a:srgbClr val="FF0000"/>
                </a:solidFill>
              </a:rPr>
              <a:t>Retrieving</a:t>
            </a:r>
            <a:r>
              <a:rPr lang="en-US" sz="2400" dirty="0" smtClean="0"/>
              <a:t> the remains properly, labelling them and </a:t>
            </a:r>
            <a:r>
              <a:rPr lang="en-US" sz="2400" dirty="0" smtClean="0">
                <a:solidFill>
                  <a:srgbClr val="FF0000"/>
                </a:solidFill>
              </a:rPr>
              <a:t>securing</a:t>
            </a:r>
            <a:r>
              <a:rPr lang="en-US" sz="2400" dirty="0" smtClean="0"/>
              <a:t> them for transport</a:t>
            </a:r>
            <a:endParaRPr lang="en-US" sz="24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en-US" smtClean="0"/>
              <a:t>Free powerpoint template: www.brainybetty.com</a:t>
            </a:r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2C8DD-CACC-43F0-A431-9A0429BAC936}" type="slidenum">
              <a:rPr lang="en-US" altLang="en-US" smtClean="0"/>
              <a:pPr/>
              <a:t>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05792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381000"/>
            <a:ext cx="6477000" cy="1143000"/>
          </a:xfrm>
        </p:spPr>
        <p:txBody>
          <a:bodyPr/>
          <a:lstStyle/>
          <a:p>
            <a:r>
              <a:rPr lang="en-US" dirty="0" smtClean="0"/>
              <a:t>Laboratory Analysis and Reconciliation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1447800"/>
            <a:ext cx="6858000" cy="4572000"/>
          </a:xfrm>
        </p:spPr>
        <p:txBody>
          <a:bodyPr/>
          <a:lstStyle/>
          <a:p>
            <a:r>
              <a:rPr lang="en-US" dirty="0" smtClean="0"/>
              <a:t>Involves answering the following questions:</a:t>
            </a:r>
          </a:p>
          <a:p>
            <a:pPr lvl="1"/>
            <a:r>
              <a:rPr lang="en-US" sz="2400" dirty="0" smtClean="0"/>
              <a:t>Are the remains human or non-human?</a:t>
            </a:r>
          </a:p>
          <a:p>
            <a:pPr lvl="1"/>
            <a:r>
              <a:rPr lang="en-US" sz="2400" dirty="0" smtClean="0"/>
              <a:t>Are the remains related to the conflict/disaster/situation in question?</a:t>
            </a:r>
          </a:p>
          <a:p>
            <a:pPr lvl="1"/>
            <a:r>
              <a:rPr lang="en-US" sz="2400" dirty="0" smtClean="0"/>
              <a:t>How many individuals do the recovered remains represent?</a:t>
            </a:r>
          </a:p>
          <a:p>
            <a:pPr lvl="1"/>
            <a:r>
              <a:rPr lang="en-US" sz="2400" dirty="0" smtClean="0">
                <a:solidFill>
                  <a:srgbClr val="FF0000"/>
                </a:solidFill>
              </a:rPr>
              <a:t>Who are they? What are their identities?</a:t>
            </a:r>
          </a:p>
          <a:p>
            <a:pPr lvl="1"/>
            <a:r>
              <a:rPr lang="en-US" sz="2400" dirty="0" smtClean="0"/>
              <a:t>What is the cause of death?</a:t>
            </a:r>
            <a:endParaRPr lang="en-US" sz="24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en-US" smtClean="0"/>
              <a:t>Free powerpoint template: www.brainybetty.com</a:t>
            </a:r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2C8DD-CACC-43F0-A431-9A0429BAC936}" type="slidenum">
              <a:rPr lang="en-US" altLang="en-US" smtClean="0"/>
              <a:pPr/>
              <a:t>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6562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66900" y="381000"/>
            <a:ext cx="6477000" cy="1143000"/>
          </a:xfrm>
        </p:spPr>
        <p:txBody>
          <a:bodyPr/>
          <a:lstStyle/>
          <a:p>
            <a:r>
              <a:rPr lang="en-US" dirty="0" smtClean="0"/>
              <a:t>First step in lab analysis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28800" y="1371600"/>
            <a:ext cx="6553200" cy="4648200"/>
          </a:xfrm>
        </p:spPr>
        <p:txBody>
          <a:bodyPr/>
          <a:lstStyle/>
          <a:p>
            <a:r>
              <a:rPr lang="en-US" dirty="0" smtClean="0"/>
              <a:t>Preparing and examining the remains to gather post-mortem data about the remains and any circumstantial evidence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en-US" smtClean="0"/>
              <a:t>Free powerpoint template: www.brainybetty.com</a:t>
            </a:r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2C8DD-CACC-43F0-A431-9A0429BAC936}" type="slidenum">
              <a:rPr lang="en-US" altLang="en-US" smtClean="0"/>
              <a:pPr/>
              <a:t>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27187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ambria">
      <a:majorFont>
        <a:latin typeface="Cambria" panose="02040503050406030204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mbria" panose="02040503050406030204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Design6</Template>
  <TotalTime>255</TotalTime>
  <Words>752</Words>
  <Application>Microsoft Office PowerPoint</Application>
  <PresentationFormat>On-screen Show (4:3)</PresentationFormat>
  <Paragraphs>109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Cambria</vt:lpstr>
      <vt:lpstr>Rage Italic</vt:lpstr>
      <vt:lpstr>Verdana</vt:lpstr>
      <vt:lpstr>Office Theme</vt:lpstr>
      <vt:lpstr>Forensic Anthropology</vt:lpstr>
      <vt:lpstr>Identification of Human Remains</vt:lpstr>
      <vt:lpstr>Lines of Investigation</vt:lpstr>
      <vt:lpstr>Ante-mortem data, AMD</vt:lpstr>
      <vt:lpstr>PowerPoint Presentation</vt:lpstr>
      <vt:lpstr>Recovery of remains</vt:lpstr>
      <vt:lpstr>Recovery of Remains</vt:lpstr>
      <vt:lpstr>Laboratory Analysis and Reconciliation</vt:lpstr>
      <vt:lpstr>First step in lab analysis</vt:lpstr>
      <vt:lpstr>Post-mortem data, PMD</vt:lpstr>
      <vt:lpstr>PowerPoint Presentation</vt:lpstr>
      <vt:lpstr>Step 2: AMD-PMD Matching</vt:lpstr>
      <vt:lpstr>PowerPoint Presentation</vt:lpstr>
      <vt:lpstr>Final Step</vt:lpstr>
      <vt:lpstr>PowerPoint Presentation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Forensic Anthropology</dc:title>
  <dc:creator>Jill Farris</dc:creator>
  <cp:lastModifiedBy>Jill Farris</cp:lastModifiedBy>
  <cp:revision>14</cp:revision>
  <cp:lastPrinted>2015-11-17T14:50:09Z</cp:lastPrinted>
  <dcterms:created xsi:type="dcterms:W3CDTF">2015-11-16T16:23:30Z</dcterms:created>
  <dcterms:modified xsi:type="dcterms:W3CDTF">2015-11-17T17:36:15Z</dcterms:modified>
</cp:coreProperties>
</file>